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il-P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38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60225FF-2031-4941-A977-068BD2155DDD}" type="datetimeFigureOut">
              <a:rPr lang="fil-PH" smtClean="0"/>
              <a:t>11/17/2010</a:t>
            </a:fld>
            <a:endParaRPr lang="fil-P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il-P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352ED5E-7A07-4EA4-951B-EEC664BB17F1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25FF-2031-4941-A977-068BD2155DDD}" type="datetimeFigureOut">
              <a:rPr lang="fil-PH" smtClean="0"/>
              <a:t>11/17/2010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ED5E-7A07-4EA4-951B-EEC664BB17F1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25FF-2031-4941-A977-068BD2155DDD}" type="datetimeFigureOut">
              <a:rPr lang="fil-PH" smtClean="0"/>
              <a:t>11/17/2010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ED5E-7A07-4EA4-951B-EEC664BB17F1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60225FF-2031-4941-A977-068BD2155DDD}" type="datetimeFigureOut">
              <a:rPr lang="fil-PH" smtClean="0"/>
              <a:t>11/17/2010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ED5E-7A07-4EA4-951B-EEC664BB17F1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60225FF-2031-4941-A977-068BD2155DDD}" type="datetimeFigureOut">
              <a:rPr lang="fil-PH" smtClean="0"/>
              <a:t>11/17/2010</a:t>
            </a:fld>
            <a:endParaRPr lang="fil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il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352ED5E-7A07-4EA4-951B-EEC664BB17F1}" type="slidenum">
              <a:rPr lang="fil-PH" smtClean="0"/>
              <a:t>‹#›</a:t>
            </a:fld>
            <a:endParaRPr lang="fil-PH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60225FF-2031-4941-A977-068BD2155DDD}" type="datetimeFigureOut">
              <a:rPr lang="fil-PH" smtClean="0"/>
              <a:t>11/17/2010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352ED5E-7A07-4EA4-951B-EEC664BB17F1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60225FF-2031-4941-A977-068BD2155DDD}" type="datetimeFigureOut">
              <a:rPr lang="fil-PH" smtClean="0"/>
              <a:t>11/17/2010</a:t>
            </a:fld>
            <a:endParaRPr lang="fil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il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352ED5E-7A07-4EA4-951B-EEC664BB17F1}" type="slidenum">
              <a:rPr lang="fil-PH" smtClean="0"/>
              <a:t>‹#›</a:t>
            </a:fld>
            <a:endParaRPr lang="fil-P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225FF-2031-4941-A977-068BD2155DDD}" type="datetimeFigureOut">
              <a:rPr lang="fil-PH" smtClean="0"/>
              <a:t>11/17/2010</a:t>
            </a:fld>
            <a:endParaRPr lang="fil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l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ED5E-7A07-4EA4-951B-EEC664BB17F1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60225FF-2031-4941-A977-068BD2155DDD}" type="datetimeFigureOut">
              <a:rPr lang="fil-PH" smtClean="0"/>
              <a:t>11/17/2010</a:t>
            </a:fld>
            <a:endParaRPr lang="fil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il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352ED5E-7A07-4EA4-951B-EEC664BB17F1}" type="slidenum">
              <a:rPr lang="fil-PH" smtClean="0"/>
              <a:t>‹#›</a:t>
            </a:fld>
            <a:endParaRPr lang="fil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60225FF-2031-4941-A977-068BD2155DDD}" type="datetimeFigureOut">
              <a:rPr lang="fil-PH" smtClean="0"/>
              <a:t>11/17/2010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352ED5E-7A07-4EA4-951B-EEC664BB17F1}" type="slidenum">
              <a:rPr lang="fil-PH" smtClean="0"/>
              <a:t>‹#›</a:t>
            </a:fld>
            <a:endParaRPr lang="fil-P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60225FF-2031-4941-A977-068BD2155DDD}" type="datetimeFigureOut">
              <a:rPr lang="fil-PH" smtClean="0"/>
              <a:t>11/17/2010</a:t>
            </a:fld>
            <a:endParaRPr lang="fil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il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352ED5E-7A07-4EA4-951B-EEC664BB17F1}" type="slidenum">
              <a:rPr lang="fil-PH" smtClean="0"/>
              <a:t>‹#›</a:t>
            </a:fld>
            <a:endParaRPr lang="fil-P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60225FF-2031-4941-A977-068BD2155DDD}" type="datetimeFigureOut">
              <a:rPr lang="fil-PH" smtClean="0"/>
              <a:t>11/17/2010</a:t>
            </a:fld>
            <a:endParaRPr lang="fil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il-P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352ED5E-7A07-4EA4-951B-EEC664BB17F1}" type="slidenum">
              <a:rPr lang="fil-PH" smtClean="0"/>
              <a:t>‹#›</a:t>
            </a:fld>
            <a:endParaRPr lang="fil-P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AQL.pptx#2. SAMPLE OR BATCH SIZE" TargetMode="External"/><Relationship Id="rId2" Type="http://schemas.openxmlformats.org/officeDocument/2006/relationships/hyperlink" Target="AQL.pptx#1. AQ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AQL.pptx#4. DOUBLE SAMPLING METHOD" TargetMode="External"/><Relationship Id="rId4" Type="http://schemas.openxmlformats.org/officeDocument/2006/relationships/hyperlink" Target="AQL.pptx#3. SIMPLE SAMPLING METHO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76288"/>
            <a:ext cx="8686800" cy="1470025"/>
          </a:xfrm>
        </p:spPr>
        <p:txBody>
          <a:bodyPr/>
          <a:lstStyle/>
          <a:p>
            <a:r>
              <a:rPr lang="fil-PH" dirty="0" smtClean="0"/>
              <a:t>CHAPTER 2</a:t>
            </a:r>
            <a:endParaRPr lang="fil-P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09" y="5638800"/>
            <a:ext cx="4107656" cy="990600"/>
          </a:xfrm>
        </p:spPr>
        <p:txBody>
          <a:bodyPr>
            <a:normAutofit lnSpcReduction="10000"/>
          </a:bodyPr>
          <a:lstStyle/>
          <a:p>
            <a:r>
              <a:rPr lang="fil-PH" sz="2000" b="1" dirty="0" smtClean="0"/>
              <a:t>Roselyn Aperocho- Naranjo</a:t>
            </a:r>
          </a:p>
          <a:p>
            <a:r>
              <a:rPr lang="fil-PH" sz="2000" b="1" dirty="0" smtClean="0"/>
              <a:t>USPF, College of Pharmacy</a:t>
            </a:r>
          </a:p>
          <a:p>
            <a:r>
              <a:rPr lang="fil-PH" sz="2000" b="1" dirty="0" smtClean="0"/>
              <a:t>www.roselynnaranjo.vze.com</a:t>
            </a:r>
            <a:endParaRPr lang="fil-PH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2180005" y="2259449"/>
            <a:ext cx="6659195" cy="70788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1"/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Sampling &amp; Sampling Plan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166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il-PH" dirty="0" smtClean="0"/>
              <a:t>SAMPLING </a:t>
            </a:r>
            <a:endParaRPr lang="fil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4208"/>
            <a:ext cx="8229600" cy="631792"/>
          </a:xfrm>
        </p:spPr>
        <p:txBody>
          <a:bodyPr/>
          <a:lstStyle/>
          <a:p>
            <a:r>
              <a:rPr lang="fil-PH" dirty="0" smtClean="0"/>
              <a:t>Laws of probability must be considered</a:t>
            </a:r>
            <a:endParaRPr lang="fil-PH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514600"/>
            <a:ext cx="8229600" cy="1399032"/>
          </a:xfrm>
          <a:prstGeom prst="rect">
            <a:avLst/>
          </a:prstGeom>
          <a:effectLst/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il-PH" dirty="0" smtClean="0"/>
              <a:t>RISK</a:t>
            </a:r>
            <a:endParaRPr lang="fil-PH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3635408"/>
            <a:ext cx="3505200" cy="63179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l-PH" dirty="0" smtClean="0"/>
              <a:t>Producer’s risk</a:t>
            </a:r>
            <a:endParaRPr lang="fil-PH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724400"/>
            <a:ext cx="3505200" cy="63179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l-PH" dirty="0" smtClean="0"/>
              <a:t>Consumer’s risk</a:t>
            </a:r>
            <a:endParaRPr lang="fil-PH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191788" y="4103704"/>
            <a:ext cx="6647411" cy="631792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fil-PH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rejecting a good batch</a:t>
            </a:r>
            <a:endParaRPr lang="fil-PH" sz="3200" dirty="0">
              <a:solidFill>
                <a:schemeClr val="accent1">
                  <a:lumMod val="40000"/>
                  <a:lumOff val="60000"/>
                </a:schemeClr>
              </a:solidFill>
              <a:latin typeface="Viner Hand ITC" pitchFamily="66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209800" y="5181600"/>
            <a:ext cx="6647411" cy="631792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fil-PH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a</a:t>
            </a:r>
            <a:r>
              <a:rPr lang="fil-PH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ccepting a bad batch</a:t>
            </a:r>
            <a:endParaRPr lang="fil-PH" sz="3200" dirty="0">
              <a:solidFill>
                <a:schemeClr val="accent1">
                  <a:lumMod val="40000"/>
                  <a:lumOff val="60000"/>
                </a:schemeClr>
              </a:solidFill>
              <a:latin typeface="Viner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07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 build="p"/>
      <p:bldP spid="7" grpId="0" build="p"/>
      <p:bldP spid="8" grpId="0" build="p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il-PH" dirty="0" smtClean="0"/>
              <a:t>SAMPLING PLAN</a:t>
            </a:r>
            <a:endParaRPr lang="fil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4208"/>
            <a:ext cx="8229600" cy="860392"/>
          </a:xfrm>
        </p:spPr>
        <p:txBody>
          <a:bodyPr>
            <a:normAutofit fontScale="92500" lnSpcReduction="10000"/>
          </a:bodyPr>
          <a:lstStyle/>
          <a:p>
            <a:r>
              <a:rPr lang="fil-PH" dirty="0" smtClean="0"/>
              <a:t>determines the size and frequency of sample</a:t>
            </a:r>
            <a:endParaRPr lang="fil-PH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52600" y="3657600"/>
            <a:ext cx="6647411" cy="1077896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fil-PH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</a:t>
            </a:r>
            <a:r>
              <a:rPr lang="fil-PH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 </a:t>
            </a:r>
            <a:r>
              <a:rPr lang="fil-PH" sz="3200" dirty="0" smtClean="0">
                <a:latin typeface="+mj-lt"/>
              </a:rPr>
              <a:t>- </a:t>
            </a:r>
            <a:r>
              <a:rPr lang="fil-PH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number of items from where the </a:t>
            </a:r>
          </a:p>
          <a:p>
            <a:pPr marL="64008" indent="0">
              <a:buNone/>
            </a:pPr>
            <a:r>
              <a:rPr lang="fil-PH" sz="2800" dirty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 </a:t>
            </a:r>
            <a:r>
              <a:rPr lang="fil-PH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            sample is drawn</a:t>
            </a:r>
            <a:endParaRPr lang="fil-PH" sz="2800" dirty="0">
              <a:solidFill>
                <a:schemeClr val="accent1">
                  <a:lumMod val="40000"/>
                  <a:lumOff val="60000"/>
                </a:schemeClr>
              </a:solidFill>
              <a:latin typeface="Viner Hand ITC" pitchFamily="66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2568608"/>
            <a:ext cx="8229600" cy="860392"/>
          </a:xfrm>
          <a:prstGeom prst="rect">
            <a:avLst/>
          </a:prstGeom>
        </p:spPr>
        <p:txBody>
          <a:bodyPr vert="horz" anchor="t">
            <a:normAutofit fontScale="92500"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l-PH" dirty="0"/>
              <a:t>b</a:t>
            </a:r>
            <a:r>
              <a:rPr lang="fil-PH" dirty="0" smtClean="0"/>
              <a:t>asis for accepting or rejecting a product</a:t>
            </a:r>
            <a:endParaRPr lang="fil-PH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3178208"/>
            <a:ext cx="8229600" cy="70799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l-PH" sz="2800" dirty="0"/>
              <a:t>r</a:t>
            </a:r>
            <a:r>
              <a:rPr lang="fil-PH" sz="2800" dirty="0" smtClean="0"/>
              <a:t>equires 3 numbers</a:t>
            </a:r>
            <a:endParaRPr lang="fil-PH" sz="2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752600" y="4648200"/>
            <a:ext cx="6647411" cy="1077896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fil-PH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</a:t>
            </a:r>
            <a:r>
              <a:rPr lang="fil-PH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 </a:t>
            </a:r>
            <a:r>
              <a:rPr lang="fil-PH" sz="3200" dirty="0" smtClean="0">
                <a:latin typeface="+mj-lt"/>
              </a:rPr>
              <a:t>- </a:t>
            </a:r>
            <a:r>
              <a:rPr lang="fil-PH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a random sample drawn from a </a:t>
            </a:r>
          </a:p>
          <a:p>
            <a:pPr marL="64008" indent="0">
              <a:buNone/>
            </a:pPr>
            <a:r>
              <a:rPr lang="fil-PH" sz="2800" dirty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 </a:t>
            </a:r>
            <a:r>
              <a:rPr lang="fil-PH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           lot or batch</a:t>
            </a:r>
            <a:endParaRPr lang="fil-PH" sz="2800" dirty="0">
              <a:solidFill>
                <a:schemeClr val="accent1">
                  <a:lumMod val="40000"/>
                  <a:lumOff val="60000"/>
                </a:schemeClr>
              </a:solidFill>
              <a:latin typeface="Viner Hand ITC" pitchFamily="66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752600" y="5703904"/>
            <a:ext cx="6647411" cy="1077896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fil-PH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 </a:t>
            </a:r>
            <a:r>
              <a:rPr lang="fil-PH" sz="3200" dirty="0" smtClean="0">
                <a:latin typeface="+mj-lt"/>
              </a:rPr>
              <a:t>– </a:t>
            </a:r>
            <a:r>
              <a:rPr lang="fil-PH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acceptance number  ; specified    </a:t>
            </a:r>
          </a:p>
          <a:p>
            <a:pPr marL="64008" indent="0">
              <a:buNone/>
            </a:pPr>
            <a:r>
              <a:rPr lang="fil-PH" sz="2800" dirty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 </a:t>
            </a:r>
            <a:r>
              <a:rPr lang="fil-PH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            by </a:t>
            </a:r>
            <a:r>
              <a:rPr lang="fil-PH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AQL</a:t>
            </a:r>
            <a:r>
              <a:rPr lang="fil-PH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 </a:t>
            </a:r>
            <a:r>
              <a:rPr lang="fil-PH" sz="2000" dirty="0" smtClean="0">
                <a:latin typeface="+mj-lt"/>
              </a:rPr>
              <a:t>(acceptable quality level)</a:t>
            </a:r>
          </a:p>
        </p:txBody>
      </p:sp>
    </p:spTree>
    <p:extLst>
      <p:ext uri="{BB962C8B-B14F-4D97-AF65-F5344CB8AC3E}">
        <p14:creationId xmlns:p14="http://schemas.microsoft.com/office/powerpoint/2010/main" val="327184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  <p:bldP spid="10" grpId="0" build="p"/>
      <p:bldP spid="11" grpId="0" build="p"/>
      <p:bldP spid="12" grpId="0" build="p"/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il-PH" dirty="0" smtClean="0"/>
              <a:t>SAMPLING PLAN</a:t>
            </a:r>
            <a:endParaRPr lang="fil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4208"/>
            <a:ext cx="8229600" cy="860392"/>
          </a:xfrm>
        </p:spPr>
        <p:txBody>
          <a:bodyPr>
            <a:normAutofit fontScale="92500" lnSpcReduction="10000"/>
          </a:bodyPr>
          <a:lstStyle/>
          <a:p>
            <a:r>
              <a:rPr lang="fil-PH" dirty="0" smtClean="0"/>
              <a:t>determines the size and frequency of sample</a:t>
            </a:r>
            <a:endParaRPr lang="fil-PH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52600" y="3657600"/>
            <a:ext cx="6647411" cy="1077896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fil-PH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</a:t>
            </a:r>
            <a:r>
              <a:rPr lang="fil-PH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 </a:t>
            </a:r>
            <a:r>
              <a:rPr lang="fil-PH" sz="3200" dirty="0" smtClean="0">
                <a:latin typeface="+mj-lt"/>
              </a:rPr>
              <a:t>- </a:t>
            </a:r>
            <a:r>
              <a:rPr lang="fil-PH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number of items from where the </a:t>
            </a:r>
          </a:p>
          <a:p>
            <a:pPr marL="64008" indent="0">
              <a:buNone/>
            </a:pPr>
            <a:r>
              <a:rPr lang="fil-PH" sz="2800" dirty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 </a:t>
            </a:r>
            <a:r>
              <a:rPr lang="fil-PH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            sample is drawn</a:t>
            </a:r>
            <a:endParaRPr lang="fil-PH" sz="2800" dirty="0">
              <a:solidFill>
                <a:schemeClr val="accent1">
                  <a:lumMod val="40000"/>
                  <a:lumOff val="60000"/>
                </a:schemeClr>
              </a:solidFill>
              <a:latin typeface="Viner Hand ITC" pitchFamily="66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2568608"/>
            <a:ext cx="8229600" cy="860392"/>
          </a:xfrm>
          <a:prstGeom prst="rect">
            <a:avLst/>
          </a:prstGeom>
        </p:spPr>
        <p:txBody>
          <a:bodyPr vert="horz" anchor="t">
            <a:normAutofit fontScale="92500"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l-PH" dirty="0"/>
              <a:t>b</a:t>
            </a:r>
            <a:r>
              <a:rPr lang="fil-PH" dirty="0" smtClean="0"/>
              <a:t>asis for accepting or rejecting a product</a:t>
            </a:r>
            <a:endParaRPr lang="fil-PH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3178208"/>
            <a:ext cx="8229600" cy="860392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l-PH" sz="2800" dirty="0"/>
              <a:t>r</a:t>
            </a:r>
            <a:r>
              <a:rPr lang="fil-PH" sz="2800" dirty="0" smtClean="0"/>
              <a:t>equires 3 numbers</a:t>
            </a:r>
            <a:endParaRPr lang="fil-PH" sz="28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752600" y="4648200"/>
            <a:ext cx="6647411" cy="1077896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fil-PH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</a:t>
            </a:r>
            <a:r>
              <a:rPr lang="fil-PH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 </a:t>
            </a:r>
            <a:r>
              <a:rPr lang="fil-PH" sz="3200" dirty="0" smtClean="0">
                <a:latin typeface="+mj-lt"/>
              </a:rPr>
              <a:t>- </a:t>
            </a:r>
            <a:r>
              <a:rPr lang="fil-PH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a random sample drawn from a </a:t>
            </a:r>
          </a:p>
          <a:p>
            <a:pPr marL="64008" indent="0">
              <a:buNone/>
            </a:pPr>
            <a:r>
              <a:rPr lang="fil-PH" sz="2800" dirty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 </a:t>
            </a:r>
            <a:r>
              <a:rPr lang="fil-PH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           lot or batch</a:t>
            </a:r>
            <a:endParaRPr lang="fil-PH" sz="2800" dirty="0">
              <a:solidFill>
                <a:schemeClr val="accent1">
                  <a:lumMod val="40000"/>
                  <a:lumOff val="60000"/>
                </a:schemeClr>
              </a:solidFill>
              <a:latin typeface="Viner Hand ITC" pitchFamily="66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752600" y="5703904"/>
            <a:ext cx="6647411" cy="1077896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fil-PH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 </a:t>
            </a:r>
            <a:r>
              <a:rPr lang="fil-PH" sz="3200" dirty="0" smtClean="0">
                <a:latin typeface="+mj-lt"/>
              </a:rPr>
              <a:t>– </a:t>
            </a:r>
            <a:r>
              <a:rPr lang="fil-PH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acceptance number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96663" y="4648200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800" dirty="0" smtClean="0">
                <a:solidFill>
                  <a:schemeClr val="accent4">
                    <a:lumMod val="75000"/>
                  </a:schemeClr>
                </a:solidFill>
              </a:rPr>
              <a:t>Example</a:t>
            </a:r>
            <a:endParaRPr lang="fil-PH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22937" y="5020405"/>
            <a:ext cx="1002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N-50</a:t>
            </a:r>
            <a:endParaRPr lang="fil-PH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825134" y="5330437"/>
            <a:ext cx="1204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016731" y="5100935"/>
            <a:ext cx="1967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400" dirty="0" smtClean="0">
                <a:latin typeface="Viner Hand ITC" pitchFamily="66" charset="0"/>
              </a:rPr>
              <a:t>Lot or Batch</a:t>
            </a:r>
            <a:endParaRPr lang="fil-PH" sz="2400" dirty="0">
              <a:latin typeface="Viner Hand ITC" pitchFamily="66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206156" y="5004373"/>
            <a:ext cx="594643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cxnSp>
        <p:nvCxnSpPr>
          <p:cNvPr id="27" name="Straight Connector 26"/>
          <p:cNvCxnSpPr/>
          <p:nvPr/>
        </p:nvCxnSpPr>
        <p:spPr>
          <a:xfrm>
            <a:off x="3572699" y="5344118"/>
            <a:ext cx="1204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64296" y="5114616"/>
            <a:ext cx="2311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400" dirty="0" smtClean="0">
                <a:latin typeface="Viner Hand ITC" pitchFamily="66" charset="0"/>
              </a:rPr>
              <a:t>random sample</a:t>
            </a:r>
            <a:endParaRPr lang="fil-PH" sz="2400" dirty="0">
              <a:latin typeface="Viner Hand ITC" pitchFamily="66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3251042" y="5018054"/>
            <a:ext cx="297322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cxnSp>
        <p:nvCxnSpPr>
          <p:cNvPr id="30" name="Straight Connector 29"/>
          <p:cNvCxnSpPr/>
          <p:nvPr/>
        </p:nvCxnSpPr>
        <p:spPr>
          <a:xfrm>
            <a:off x="3848031" y="5345448"/>
            <a:ext cx="1204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039628" y="5115946"/>
            <a:ext cx="10967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400" dirty="0" smtClean="0">
                <a:latin typeface="Viner Hand ITC" pitchFamily="66" charset="0"/>
              </a:rPr>
              <a:t>defects</a:t>
            </a:r>
            <a:endParaRPr lang="fil-PH" sz="2400" dirty="0">
              <a:latin typeface="Viner Hand ITC" pitchFamily="66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3526374" y="5019384"/>
            <a:ext cx="297322" cy="533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l-PH"/>
          </a:p>
        </p:txBody>
      </p:sp>
      <p:sp>
        <p:nvSpPr>
          <p:cNvPr id="33" name="TextBox 32"/>
          <p:cNvSpPr txBox="1"/>
          <p:nvPr/>
        </p:nvSpPr>
        <p:spPr>
          <a:xfrm>
            <a:off x="3048000" y="5715000"/>
            <a:ext cx="35044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3600" dirty="0" smtClean="0">
                <a:solidFill>
                  <a:schemeClr val="accent1">
                    <a:lumMod val="50000"/>
                  </a:schemeClr>
                </a:solidFill>
                <a:latin typeface="Viner Hand ITC" pitchFamily="66" charset="0"/>
              </a:rPr>
              <a:t>Reject or Accept</a:t>
            </a:r>
            <a:endParaRPr lang="fil-PH" sz="3600" dirty="0">
              <a:solidFill>
                <a:schemeClr val="accent1">
                  <a:lumMod val="50000"/>
                </a:schemeClr>
              </a:solidFill>
              <a:latin typeface="Viner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521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decel="100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994 -0.0319 C 0.11789 0.037 0.0658 0.07075 0.0224 0.04671 C -0.02187 0.02197 -0.04045 -0.05202 -0.01822 -0.12162 C 0.004 -0.19075 -0.01388 -0.26451 -0.05781 -0.29063 C -0.10156 -0.31399 -0.15416 -0.28185 -0.17586 -0.21248 " pathEditMode="relative" rAng="12186853" ptsTypes="fffff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16" y="-89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build="allAtOnce"/>
      <p:bldP spid="12" grpId="1" build="allAtOnce"/>
      <p:bldP spid="13" grpId="0"/>
      <p:bldP spid="4" grpId="0"/>
      <p:bldP spid="5" grpId="0"/>
      <p:bldP spid="19" grpId="0"/>
      <p:bldP spid="19" grpId="1"/>
      <p:bldP spid="21" grpId="0" animBg="1"/>
      <p:bldP spid="21" grpId="1" animBg="1"/>
      <p:bldP spid="28" grpId="0"/>
      <p:bldP spid="28" grpId="1"/>
      <p:bldP spid="29" grpId="0" animBg="1"/>
      <p:bldP spid="29" grpId="1" animBg="1"/>
      <p:bldP spid="31" grpId="0"/>
      <p:bldP spid="31" grpId="1"/>
      <p:bldP spid="32" grpId="0" animBg="1"/>
      <p:bldP spid="32" grpId="1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il-PH" dirty="0" smtClean="0"/>
              <a:t>SAMPLING PLAN</a:t>
            </a:r>
            <a:endParaRPr lang="fil-PH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43000" y="1752600"/>
            <a:ext cx="6647411" cy="1219200"/>
          </a:xfrm>
          <a:prstGeom prst="rect">
            <a:avLst/>
          </a:prstGeom>
          <a:effectLst/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fil-PH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Square root system</a:t>
            </a:r>
            <a:r>
              <a:rPr lang="fil-PH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</a:p>
          <a:p>
            <a:pPr marL="64008" indent="0">
              <a:buNone/>
            </a:pPr>
            <a:r>
              <a:rPr lang="fil-PH" sz="28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  <a:r>
              <a:rPr lang="fil-PH" sz="2800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      </a:t>
            </a:r>
            <a:r>
              <a:rPr lang="fil-PH" sz="280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formula:</a:t>
            </a:r>
          </a:p>
          <a:p>
            <a:pPr marL="64008" indent="0">
              <a:buNone/>
            </a:pPr>
            <a:endParaRPr lang="fil-PH" sz="2800" dirty="0" smtClean="0">
              <a:solidFill>
                <a:schemeClr val="accent1">
                  <a:lumMod val="40000"/>
                  <a:lumOff val="60000"/>
                </a:schemeClr>
              </a:solidFill>
              <a:latin typeface="Viner Hand ITC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19400" y="2286000"/>
                <a:ext cx="4095744" cy="125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l-PH" sz="36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fil-PH" sz="360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il-PH" sz="3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il-PH" sz="3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fil-PH" sz="3600" b="0" i="1" smtClean="0">
                              <a:latin typeface="Cambria Math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fil-PH" sz="36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fil-PH" sz="3600" b="0" i="1" smtClean="0">
                                  <a:latin typeface="Cambria Math"/>
                                </a:rPr>
                                <m:t>𝑁</m:t>
                              </m:r>
                              <m:r>
                                <a:rPr lang="fil-PH" sz="36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rad>
                        </m:num>
                        <m:den>
                          <m:r>
                            <a:rPr lang="fil-PH" sz="3600" i="1" smtClean="0">
                              <a:solidFill>
                                <a:schemeClr val="bg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fil-PH" sz="3600" i="1" smtClean="0">
                              <a:solidFill>
                                <a:schemeClr val="bg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fil-PH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2286000"/>
                <a:ext cx="4095744" cy="1253100"/>
              </a:xfrm>
              <a:prstGeom prst="rect">
                <a:avLst/>
              </a:prstGeom>
              <a:blipFill rotWithShape="1">
                <a:blip r:embed="rId2"/>
                <a:stretch>
                  <a:fillRect b="-971"/>
                </a:stretch>
              </a:blipFill>
            </p:spPr>
            <p:txBody>
              <a:bodyPr/>
              <a:lstStyle/>
              <a:p>
                <a:r>
                  <a:rPr lang="fil-P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1596663" y="3276600"/>
            <a:ext cx="16834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800" dirty="0" smtClean="0">
                <a:solidFill>
                  <a:schemeClr val="accent4">
                    <a:lumMod val="75000"/>
                  </a:schemeClr>
                </a:solidFill>
              </a:rPr>
              <a:t>Example</a:t>
            </a:r>
            <a:endParaRPr lang="fil-PH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90800" y="3962400"/>
            <a:ext cx="1002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N-50</a:t>
            </a:r>
            <a:endParaRPr lang="fil-PH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596663" y="4469644"/>
                <a:ext cx="4095744" cy="125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l-PH" sz="3600" i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fil-PH" sz="3600" i="1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fil-PH" sz="3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il-PH" sz="36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fil-PH" sz="3600" b="0" i="1" smtClean="0">
                              <a:latin typeface="Cambria Math"/>
                            </a:rPr>
                            <m:t>=</m:t>
                          </m:r>
                          <m:rad>
                            <m:radPr>
                              <m:degHide m:val="on"/>
                              <m:ctrlPr>
                                <a:rPr lang="fil-PH" sz="360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fil-PH" sz="3600" b="0" i="1" smtClean="0">
                                  <a:latin typeface="Cambria Math"/>
                                </a:rPr>
                                <m:t>50+1</m:t>
                              </m:r>
                            </m:e>
                          </m:rad>
                        </m:num>
                        <m:den>
                          <m:r>
                            <a:rPr lang="fil-PH" sz="3600" i="1" smtClean="0">
                              <a:solidFill>
                                <a:schemeClr val="tx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  <m:r>
                            <a:rPr lang="fil-PH" sz="3600" i="1" smtClean="0">
                              <a:solidFill>
                                <a:schemeClr val="tx1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fil-PH" sz="3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663" y="4469644"/>
                <a:ext cx="4095744" cy="1253100"/>
              </a:xfrm>
              <a:prstGeom prst="rect">
                <a:avLst/>
              </a:prstGeom>
              <a:blipFill rotWithShape="1">
                <a:blip r:embed="rId3"/>
                <a:stretch>
                  <a:fillRect r="-298" b="-1456"/>
                </a:stretch>
              </a:blipFill>
            </p:spPr>
            <p:txBody>
              <a:bodyPr/>
              <a:lstStyle/>
              <a:p>
                <a:r>
                  <a:rPr lang="fil-PH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192408" y="5581641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3600" dirty="0" smtClean="0"/>
              <a:t>=</a:t>
            </a:r>
            <a:endParaRPr lang="fil-PH" sz="3600" dirty="0"/>
          </a:p>
        </p:txBody>
      </p:sp>
      <p:sp>
        <p:nvSpPr>
          <p:cNvPr id="17" name="Rectangle 16"/>
          <p:cNvSpPr/>
          <p:nvPr/>
        </p:nvSpPr>
        <p:spPr>
          <a:xfrm>
            <a:off x="3785909" y="5350808"/>
            <a:ext cx="70243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214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5" grpId="0"/>
      <p:bldP spid="14" grpId="0"/>
      <p:bldP spid="15" grpId="0"/>
      <p:bldP spid="16" grpId="0"/>
      <p:bldP spid="7" grpId="0"/>
      <p:bldP spid="17" grpId="0"/>
      <p:bldP spid="17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il-PH" dirty="0" smtClean="0"/>
              <a:t>SAMPLING PLAN</a:t>
            </a:r>
            <a:endParaRPr lang="fil-PH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43000" y="1752600"/>
            <a:ext cx="6647411" cy="609600"/>
          </a:xfrm>
          <a:prstGeom prst="rect">
            <a:avLst/>
          </a:prstGeom>
          <a:effectLst/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fil-PH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Government Sampling Plan</a:t>
            </a:r>
            <a:endParaRPr lang="fil-PH" sz="28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64008" indent="0">
              <a:buNone/>
            </a:pPr>
            <a:endParaRPr lang="fil-PH" sz="2800" dirty="0" smtClean="0">
              <a:solidFill>
                <a:schemeClr val="accent1">
                  <a:lumMod val="40000"/>
                  <a:lumOff val="60000"/>
                </a:schemeClr>
              </a:solidFill>
              <a:latin typeface="Viner Hand ITC" pitchFamily="66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352800" y="3581400"/>
            <a:ext cx="2666999" cy="538948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fil-PH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Engineers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304800" y="3581400"/>
            <a:ext cx="8610600" cy="538948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fil-PH" sz="4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Bell Telephone Laboratories - 1942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133598" y="2337268"/>
            <a:ext cx="6400801" cy="1244132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fil-PH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Adopted by the US Department of Defense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124989" y="1752600"/>
            <a:ext cx="6647411" cy="609600"/>
          </a:xfrm>
          <a:prstGeom prst="rect">
            <a:avLst/>
          </a:prstGeom>
          <a:effectLst/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fil-PH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Military Standards (MILSTD-D 105D)</a:t>
            </a:r>
            <a:endParaRPr lang="fil-PH" sz="28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64008" indent="0">
              <a:buNone/>
            </a:pPr>
            <a:endParaRPr lang="fil-PH" sz="2800" dirty="0" smtClean="0">
              <a:solidFill>
                <a:schemeClr val="accent1">
                  <a:lumMod val="40000"/>
                  <a:lumOff val="60000"/>
                </a:schemeClr>
              </a:solidFill>
              <a:latin typeface="Viner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81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0" grpId="0"/>
      <p:bldP spid="10" grpId="1"/>
      <p:bldP spid="12" grpId="0"/>
      <p:bldP spid="12" grpId="1"/>
      <p:bldP spid="13" grpId="0"/>
      <p:bldP spid="13" grpId="1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fil-PH" dirty="0" smtClean="0"/>
              <a:t>SAMPLING PLAN</a:t>
            </a:r>
            <a:endParaRPr lang="fil-PH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143000" y="1752600"/>
            <a:ext cx="6647411" cy="609600"/>
          </a:xfrm>
          <a:prstGeom prst="rect">
            <a:avLst/>
          </a:prstGeom>
          <a:effectLst/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fil-PH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MASTER TABLE</a:t>
            </a:r>
            <a:endParaRPr lang="fil-PH" sz="2800" dirty="0" smtClean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pPr marL="64008" indent="0">
              <a:buNone/>
            </a:pPr>
            <a:endParaRPr lang="fil-PH" sz="2800" dirty="0" smtClean="0">
              <a:solidFill>
                <a:schemeClr val="accent1">
                  <a:lumMod val="40000"/>
                  <a:lumOff val="60000"/>
                </a:schemeClr>
              </a:solidFill>
              <a:latin typeface="Viner Hand ITC" pitchFamily="66" charset="0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2133598" y="2337268"/>
            <a:ext cx="6400801" cy="1244132"/>
          </a:xfrm>
          <a:prstGeom prst="rect">
            <a:avLst/>
          </a:prstGeom>
          <a:effectLst/>
        </p:spPr>
        <p:txBody>
          <a:bodyPr vert="horz" anchor="t">
            <a:noAutofit/>
          </a:bodyPr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008" indent="0">
              <a:buNone/>
            </a:pPr>
            <a:r>
              <a:rPr lang="fil-PH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Viner Hand ITC" pitchFamily="66" charset="0"/>
              </a:rPr>
              <a:t>- Sample size, acceptance and rejection numbers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29000" y="3549534"/>
            <a:ext cx="24625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TO KNOW</a:t>
            </a:r>
            <a:endParaRPr lang="fil-PH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0600" y="4049531"/>
            <a:ext cx="1151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fil-PH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AQL"/>
              </a:rPr>
              <a:t>AQL</a:t>
            </a:r>
            <a:endParaRPr lang="fil-PH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TextBox 26">
            <a:hlinkClick r:id="rId3" action="ppaction://hlinkpres?slideindex=2&amp;slidetitle=SAMPLE OR BATCH SIZE"/>
          </p:cNvPr>
          <p:cNvSpPr txBox="1"/>
          <p:nvPr/>
        </p:nvSpPr>
        <p:spPr>
          <a:xfrm>
            <a:off x="784524" y="4876800"/>
            <a:ext cx="17508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l-PH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SAMPLE </a:t>
            </a:r>
          </a:p>
          <a:p>
            <a:pPr algn="ctr"/>
            <a:r>
              <a:rPr lang="fil-PH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 </a:t>
            </a:r>
          </a:p>
          <a:p>
            <a:pPr algn="ctr"/>
            <a:r>
              <a:rPr lang="fil-PH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LETTER</a:t>
            </a:r>
            <a:endParaRPr lang="fil-PH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43200" y="4018388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TYPES OF SAMPLING</a:t>
            </a:r>
            <a:endParaRPr lang="fil-PH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>
            <a:hlinkClick r:id="rId4" action="ppaction://hlinkpres?slideindex=3&amp;slidetitle=SIMPLE SAMPLING METHOD"/>
          </p:cNvPr>
          <p:cNvSpPr txBox="1"/>
          <p:nvPr/>
        </p:nvSpPr>
        <p:spPr>
          <a:xfrm>
            <a:off x="3568931" y="4724400"/>
            <a:ext cx="1268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400" b="1" dirty="0" smtClean="0">
                <a:solidFill>
                  <a:schemeClr val="accent2">
                    <a:lumMod val="75000"/>
                  </a:schemeClr>
                </a:solidFill>
              </a:rPr>
              <a:t>Simple </a:t>
            </a:r>
            <a:endParaRPr lang="fil-PH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05200" y="5161739"/>
            <a:ext cx="1342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400" b="1" dirty="0" smtClean="0">
                <a:solidFill>
                  <a:schemeClr val="accent2">
                    <a:lumMod val="75000"/>
                  </a:schemeClr>
                </a:solidFill>
                <a:hlinkClick r:id="rId5" action="ppaction://hlinkpres?slideindex=4&amp;slidetitle=DOUBLE SAMPLING METHOD"/>
              </a:rPr>
              <a:t>Double </a:t>
            </a:r>
            <a:endParaRPr lang="fil-PH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05168" y="5618939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400" b="1" dirty="0" smtClean="0">
                <a:solidFill>
                  <a:schemeClr val="accent2">
                    <a:lumMod val="75000"/>
                  </a:schemeClr>
                </a:solidFill>
              </a:rPr>
              <a:t>Multiple </a:t>
            </a:r>
            <a:endParaRPr lang="fil-PH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10200" y="4018388"/>
            <a:ext cx="3445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l-PH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fil-PH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pres?slideindex=2&amp;slidetitle=SAMPLE OR BATCH SIZE"/>
              </a:rPr>
              <a:t>INSPECTION</a:t>
            </a:r>
            <a:endParaRPr lang="fil-PH" sz="2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il-PH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SCHEMES</a:t>
            </a:r>
            <a:endParaRPr lang="fil-PH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464563" y="4739796"/>
            <a:ext cx="1359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400" b="1" dirty="0" smtClean="0">
                <a:solidFill>
                  <a:schemeClr val="accent2">
                    <a:lumMod val="75000"/>
                  </a:schemeClr>
                </a:solidFill>
              </a:rPr>
              <a:t>Normal </a:t>
            </a:r>
            <a:endParaRPr lang="fil-PH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48400" y="5181600"/>
            <a:ext cx="17379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400" b="1" dirty="0" smtClean="0">
                <a:solidFill>
                  <a:schemeClr val="accent2">
                    <a:lumMod val="75000"/>
                  </a:schemeClr>
                </a:solidFill>
              </a:rPr>
              <a:t>Tightened </a:t>
            </a:r>
            <a:endParaRPr lang="fil-PH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24600" y="5634335"/>
            <a:ext cx="1632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l-PH" sz="2400" b="1" dirty="0" smtClean="0">
                <a:solidFill>
                  <a:schemeClr val="accent2">
                    <a:lumMod val="75000"/>
                  </a:schemeClr>
                </a:solidFill>
              </a:rPr>
              <a:t>Reduced </a:t>
            </a:r>
            <a:endParaRPr lang="fil-PH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02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l-PH" dirty="0" smtClean="0"/>
              <a:t>Prepare for a short quiz...</a:t>
            </a:r>
            <a:endParaRPr lang="fil-PH" dirty="0"/>
          </a:p>
        </p:txBody>
      </p:sp>
      <p:pic>
        <p:nvPicPr>
          <p:cNvPr id="1026" name="Picture 2" descr="C:\Program Files\Microsoft Office\MEDIA\CAGCAT10\j0299125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2667000" cy="43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51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364</TotalTime>
  <Words>250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Verve</vt:lpstr>
      <vt:lpstr>CHAPTER 2</vt:lpstr>
      <vt:lpstr>SAMPLING </vt:lpstr>
      <vt:lpstr>SAMPLING PLAN</vt:lpstr>
      <vt:lpstr>SAMPLING PLAN</vt:lpstr>
      <vt:lpstr>SAMPLING PLAN</vt:lpstr>
      <vt:lpstr>SAMPLING PLAN</vt:lpstr>
      <vt:lpstr>SAMPLING PLAN</vt:lpstr>
      <vt:lpstr>Prepare for a short quiz...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Roselyn</dc:creator>
  <cp:lastModifiedBy>Roselyn</cp:lastModifiedBy>
  <cp:revision>87</cp:revision>
  <dcterms:created xsi:type="dcterms:W3CDTF">2010-11-16T09:42:01Z</dcterms:created>
  <dcterms:modified xsi:type="dcterms:W3CDTF">2010-11-17T02:43:53Z</dcterms:modified>
</cp:coreProperties>
</file>